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EA600-4024-45F6-ADC4-3C94A34D7BD3}" type="datetimeFigureOut">
              <a:rPr lang="es-ES" smtClean="0"/>
              <a:t>05/03/2013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B9346-9E38-41C8-8D4B-762817F58AF7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EA600-4024-45F6-ADC4-3C94A34D7BD3}" type="datetimeFigureOut">
              <a:rPr lang="es-ES" smtClean="0"/>
              <a:t>05/03/2013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B9346-9E38-41C8-8D4B-762817F58A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EA600-4024-45F6-ADC4-3C94A34D7BD3}" type="datetimeFigureOut">
              <a:rPr lang="es-ES" smtClean="0"/>
              <a:t>05/03/2013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B9346-9E38-41C8-8D4B-762817F58A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EA600-4024-45F6-ADC4-3C94A34D7BD3}" type="datetimeFigureOut">
              <a:rPr lang="es-ES" smtClean="0"/>
              <a:t>05/03/2013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B9346-9E38-41C8-8D4B-762817F58A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EA600-4024-45F6-ADC4-3C94A34D7BD3}" type="datetimeFigureOut">
              <a:rPr lang="es-ES" smtClean="0"/>
              <a:t>05/03/2013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B9346-9E38-41C8-8D4B-762817F58AF7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EA600-4024-45F6-ADC4-3C94A34D7BD3}" type="datetimeFigureOut">
              <a:rPr lang="es-ES" smtClean="0"/>
              <a:t>05/03/2013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B9346-9E38-41C8-8D4B-762817F58A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EA600-4024-45F6-ADC4-3C94A34D7BD3}" type="datetimeFigureOut">
              <a:rPr lang="es-ES" smtClean="0"/>
              <a:t>05/03/2013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B9346-9E38-41C8-8D4B-762817F58A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EA600-4024-45F6-ADC4-3C94A34D7BD3}" type="datetimeFigureOut">
              <a:rPr lang="es-ES" smtClean="0"/>
              <a:t>05/03/2013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B9346-9E38-41C8-8D4B-762817F58A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EA600-4024-45F6-ADC4-3C94A34D7BD3}" type="datetimeFigureOut">
              <a:rPr lang="es-ES" smtClean="0"/>
              <a:t>05/03/2013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B9346-9E38-41C8-8D4B-762817F58AF7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EA600-4024-45F6-ADC4-3C94A34D7BD3}" type="datetimeFigureOut">
              <a:rPr lang="es-ES" smtClean="0"/>
              <a:t>05/03/2013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B9346-9E38-41C8-8D4B-762817F58A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EA600-4024-45F6-ADC4-3C94A34D7BD3}" type="datetimeFigureOut">
              <a:rPr lang="es-ES" smtClean="0"/>
              <a:t>05/03/2013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B9346-9E38-41C8-8D4B-762817F58AF7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23EA600-4024-45F6-ADC4-3C94A34D7BD3}" type="datetimeFigureOut">
              <a:rPr lang="es-ES" smtClean="0"/>
              <a:t>05/03/2013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24B9346-9E38-41C8-8D4B-762817F58AF7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Composición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Rectángulo redondeado"/>
          <p:cNvSpPr/>
          <p:nvPr/>
        </p:nvSpPr>
        <p:spPr>
          <a:xfrm>
            <a:off x="1043608" y="1772816"/>
            <a:ext cx="288032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Sala de apelaciones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4355976" y="1556792"/>
            <a:ext cx="446449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 compone de todos los magistrados de la Sección de Apelaciones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1043608" y="3068960"/>
            <a:ext cx="288032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Sala de 1º Instancia</a:t>
            </a:r>
            <a:endParaRPr lang="es-ES" dirty="0"/>
          </a:p>
        </p:txBody>
      </p:sp>
      <p:sp>
        <p:nvSpPr>
          <p:cNvPr id="8" name="7 Rectángulo redondeado"/>
          <p:cNvSpPr/>
          <p:nvPr/>
        </p:nvSpPr>
        <p:spPr>
          <a:xfrm>
            <a:off x="4355976" y="2924944"/>
            <a:ext cx="446449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Tres magistrados de la Sección 1ª</a:t>
            </a:r>
            <a:endParaRPr lang="es-ES" dirty="0"/>
          </a:p>
        </p:txBody>
      </p:sp>
      <p:sp>
        <p:nvSpPr>
          <p:cNvPr id="9" name="8 Rectángulo redondeado"/>
          <p:cNvSpPr/>
          <p:nvPr/>
        </p:nvSpPr>
        <p:spPr>
          <a:xfrm>
            <a:off x="1043608" y="4725144"/>
            <a:ext cx="288032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Sala de Cuestiones preliminares</a:t>
            </a:r>
            <a:endParaRPr lang="es-ES" dirty="0"/>
          </a:p>
        </p:txBody>
      </p:sp>
      <p:sp>
        <p:nvSpPr>
          <p:cNvPr id="10" name="9 Rectángulo redondeado"/>
          <p:cNvSpPr/>
          <p:nvPr/>
        </p:nvSpPr>
        <p:spPr>
          <a:xfrm>
            <a:off x="4355976" y="4509120"/>
            <a:ext cx="446449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Tres magistrados de Sección de Cuestiones Preliminares o uno sólo, dependiendo de lo que diga el Estatuto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Fiscalía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1403648" y="1700808"/>
            <a:ext cx="72008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Podrá iniciar de oficio una investigación sobre la base de información sobre algún delito de la Corte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1403648" y="2708920"/>
            <a:ext cx="720080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Analizará la información recibida pidiendo información a Estados, ONU, Organizaciones intergubernamentales, </a:t>
            </a:r>
            <a:r>
              <a:rPr lang="es-ES" dirty="0" err="1" smtClean="0"/>
              <a:t>ONGs</a:t>
            </a:r>
            <a:r>
              <a:rPr lang="es-ES" dirty="0" smtClean="0"/>
              <a:t> y otra fuente fidedigna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1403648" y="3789040"/>
            <a:ext cx="720080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 considera que sí hay motivo presentará a la Sala de Cuestiones preliminares una petición de autorización para ello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1403648" y="4797152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 la Sala dice que sí, se empieza el juicio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5152775" y="4797152"/>
            <a:ext cx="34563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 la Sala dice que no, se puede argumentar </a:t>
            </a:r>
            <a:r>
              <a:rPr lang="es-ES" smtClean="0"/>
              <a:t>de nuevo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Órganos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1475656" y="1916832"/>
            <a:ext cx="280831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Presidencia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5220072" y="1916832"/>
            <a:ext cx="280831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Sección de Apelaciones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5220072" y="3212976"/>
            <a:ext cx="280831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Sección de Primera Instancia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5220072" y="4437112"/>
            <a:ext cx="280831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Sección de Cuestiones Preliminares</a:t>
            </a:r>
            <a:endParaRPr lang="es-ES" dirty="0"/>
          </a:p>
        </p:txBody>
      </p:sp>
      <p:sp>
        <p:nvSpPr>
          <p:cNvPr id="8" name="7 Rectángulo redondeado"/>
          <p:cNvSpPr/>
          <p:nvPr/>
        </p:nvSpPr>
        <p:spPr>
          <a:xfrm>
            <a:off x="1475656" y="3212976"/>
            <a:ext cx="280831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Fiscalía</a:t>
            </a:r>
            <a:endParaRPr lang="es-ES" dirty="0"/>
          </a:p>
        </p:txBody>
      </p:sp>
      <p:sp>
        <p:nvSpPr>
          <p:cNvPr id="9" name="8 Rectángulo redondeado"/>
          <p:cNvSpPr/>
          <p:nvPr/>
        </p:nvSpPr>
        <p:spPr>
          <a:xfrm>
            <a:off x="1475656" y="4437112"/>
            <a:ext cx="280831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Secretaría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Magistrados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1475656" y="1844824"/>
            <a:ext cx="70567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Son elegidos miembros de la Corte, con dedicación exclusiva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1475656" y="2852936"/>
            <a:ext cx="70567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El tiempo de dedicación exclusiva lo determina la Presidencia, en función del volumen de trabajo 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1475656" y="3789040"/>
            <a:ext cx="70567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El número de magistrados es de 18, salvo que la Presidencia justifique su aumento y que la Asamblea de Estados Parte los apruebe por 2/3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1475656" y="4653136"/>
            <a:ext cx="705678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Los magistrados serán elegidos entre personas de alta consideración moral, imparcialidad e integridad que reúnan las condiciones requeridas para el ejercicio de las más altas funciones judiciales en sus países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1043608" y="1772816"/>
            <a:ext cx="23762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Los candidatos tendrán que tener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4067944" y="1772816"/>
            <a:ext cx="453650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Competencia en derecho y procedimientos penales y experiencia como juez, fiscal o abogado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4067944" y="2852936"/>
            <a:ext cx="453650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Competencia en derecho internacional, como derecho humanitario, DD. HH. o funciones jurídicas profesionales que tengan relación con la labor judicial de la Corte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4067944" y="4221088"/>
            <a:ext cx="453650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Excelente dominio de alguno de los idiomas de trabajo de la Corte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971600" y="1916832"/>
            <a:ext cx="331236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Los Estados parte podrán proponer candidatos que no tengan su nacionalidad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4716016" y="1700808"/>
            <a:ext cx="4104456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Procedimiento previsto para proponer candidatos a los más altos cargos judiciales del país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4716016" y="3356992"/>
            <a:ext cx="4104456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Procedimiento previsto en el Estatuto de la Corte internacional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1259632" y="1628800"/>
            <a:ext cx="748883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Los magistrados serán elegidos por votación secreta de la Asamblea de los Estados Partes convocada con ese fin. Los 18 con mayor número de votos y mayoría de 2/3 de los Estados Presentes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1259632" y="2924944"/>
            <a:ext cx="748883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No podrá haber dos magistrados de una misma nacionalidad.</a:t>
            </a:r>
          </a:p>
          <a:p>
            <a:pPr algn="ctr"/>
            <a:r>
              <a:rPr lang="es-ES" dirty="0" smtClean="0"/>
              <a:t>En caso de duda donde ejerza sus derechos civiles y políticos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1259632" y="4221088"/>
            <a:ext cx="748883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 ha de tener en cuenta: </a:t>
            </a:r>
          </a:p>
          <a:p>
            <a:pPr algn="ctr"/>
            <a:r>
              <a:rPr lang="es-ES" dirty="0" smtClean="0"/>
              <a:t>Que estén representados los principales sistemas jurídicos</a:t>
            </a:r>
          </a:p>
          <a:p>
            <a:pPr algn="ctr"/>
            <a:r>
              <a:rPr lang="es-ES" dirty="0" smtClean="0"/>
              <a:t>Distribución geográfica equitativa</a:t>
            </a:r>
          </a:p>
          <a:p>
            <a:pPr algn="ctr"/>
            <a:r>
              <a:rPr lang="es-ES" dirty="0" smtClean="0"/>
              <a:t>Equilibrio entre hombres y mujeres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Presidencia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1043608" y="1700808"/>
            <a:ext cx="273630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Los magistrados por mayoría absoluta elegirán 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4427984" y="1700808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Presidente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5652120" y="2708920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Vicepresidente 2º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6876256" y="1700808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Vicepresidente 1º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1187624" y="3933056"/>
            <a:ext cx="367240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El cargo dura tres años, salvo que cesen antes como Magistrado</a:t>
            </a:r>
            <a:endParaRPr lang="es-ES" dirty="0"/>
          </a:p>
        </p:txBody>
      </p:sp>
      <p:sp>
        <p:nvSpPr>
          <p:cNvPr id="8" name="7 Rectángulo redondeado"/>
          <p:cNvSpPr/>
          <p:nvPr/>
        </p:nvSpPr>
        <p:spPr>
          <a:xfrm>
            <a:off x="5220072" y="3933056"/>
            <a:ext cx="367240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Pueden ser reelegidos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1259632" y="1988840"/>
            <a:ext cx="266429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Competencias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4788024" y="1988840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 correcta administración de la Corte, salvo la Fiscalía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4788024" y="4509120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Resto de competencias del Estatuto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4788024" y="3212976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Actuará en coordinación con la Fiscalía y recabará su aprobación en los asuntos de interés mutuo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Salas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1043608" y="1988840"/>
            <a:ext cx="273630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Sección de apelaciones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4283968" y="1988840"/>
            <a:ext cx="43924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Presidente y 4 magistrados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1043608" y="2996952"/>
            <a:ext cx="273630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Sección de 1ª instancia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4283968" y="2996952"/>
            <a:ext cx="43924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 menos 6 magistrados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1043608" y="4077072"/>
            <a:ext cx="273630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Sección de Cuestiones preliminares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4283968" y="4077072"/>
            <a:ext cx="43924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 menos 6 magistrados</a:t>
            </a:r>
            <a:endParaRPr lang="es-ES" dirty="0"/>
          </a:p>
        </p:txBody>
      </p:sp>
      <p:sp>
        <p:nvSpPr>
          <p:cNvPr id="9" name="8 Rectángulo redondeado"/>
          <p:cNvSpPr/>
          <p:nvPr/>
        </p:nvSpPr>
        <p:spPr>
          <a:xfrm>
            <a:off x="1043608" y="5229200"/>
            <a:ext cx="763284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Las funciones serán realizadas en cada sección por salas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159</TotalTime>
  <Words>485</Words>
  <Application>Microsoft Office PowerPoint</Application>
  <PresentationFormat>Presentación en pantalla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Solsticio</vt:lpstr>
      <vt:lpstr>Composición</vt:lpstr>
      <vt:lpstr>Órganos</vt:lpstr>
      <vt:lpstr>Magistrados</vt:lpstr>
      <vt:lpstr>Presentación de PowerPoint</vt:lpstr>
      <vt:lpstr>Presentación de PowerPoint</vt:lpstr>
      <vt:lpstr>Presentación de PowerPoint</vt:lpstr>
      <vt:lpstr>Presidencia</vt:lpstr>
      <vt:lpstr>Presentación de PowerPoint</vt:lpstr>
      <vt:lpstr>Salas</vt:lpstr>
      <vt:lpstr>Presentación de PowerPoint</vt:lpstr>
      <vt:lpstr>Fiscalía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Composición</dc:title>
  <dc:creator>Javi</dc:creator>
  <cp:lastModifiedBy>usuario</cp:lastModifiedBy>
  <cp:revision>13</cp:revision>
  <dcterms:created xsi:type="dcterms:W3CDTF">2013-03-04T09:47:36Z</dcterms:created>
  <dcterms:modified xsi:type="dcterms:W3CDTF">2013-03-05T10:57:11Z</dcterms:modified>
</cp:coreProperties>
</file>